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 smtClean="0"/>
              <a:t>Faça clique para editar o estilo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7" name="Marcador de Posição d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8" name="Marcador de Posição do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3" name="Marcador de Posição do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 smtClean="0"/>
              <a:t>Clique para editar os estilos</a:t>
            </a:r>
          </a:p>
        </p:txBody>
      </p:sp>
      <p:sp>
        <p:nvSpPr>
          <p:cNvPr id="5" name="Marcador de Posição d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 smtClean="0"/>
              <a:t>Clique para editar o estilo</a:t>
            </a:r>
            <a:endParaRPr lang="pt-PT"/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smtClean="0"/>
              <a:t>Clique para editar os estilos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  <a:endParaRPr lang="pt-PT"/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8F23A-A5E1-4FBC-9EFD-D12533359769}" type="datetimeFigureOut">
              <a:rPr lang="pt-PT" smtClean="0"/>
              <a:pPr/>
              <a:t>20-11-2013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5573D-381E-4CF4-8727-1BCB3198D2E0}" type="slidenum">
              <a:rPr lang="pt-PT" smtClean="0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1113" y="0"/>
            <a:ext cx="9155113" cy="6543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6245225" y="5997575"/>
            <a:ext cx="3341688" cy="1143000"/>
            <a:chOff x="371" y="2135"/>
            <a:chExt cx="2105" cy="352"/>
          </a:xfrm>
        </p:grpSpPr>
        <p:sp>
          <p:nvSpPr>
            <p:cNvPr id="3083" name="Title 1"/>
            <p:cNvSpPr>
              <a:spLocks/>
            </p:cNvSpPr>
            <p:nvPr/>
          </p:nvSpPr>
          <p:spPr bwMode="auto">
            <a:xfrm>
              <a:off x="371" y="2135"/>
              <a:ext cx="1448" cy="3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1" hangingPunct="1"/>
              <a:r>
                <a:rPr lang="pt-PT" sz="2000">
                  <a:solidFill>
                    <a:srgbClr val="003F56"/>
                  </a:solidFill>
                  <a:latin typeface="Tw Cen MT" pitchFamily="34" charset="0"/>
                </a:rPr>
                <a:t>  </a:t>
              </a:r>
              <a:endParaRPr lang="pt-PT" b="0">
                <a:solidFill>
                  <a:schemeClr val="tx1"/>
                </a:solidFill>
              </a:endParaRPr>
            </a:p>
          </p:txBody>
        </p:sp>
        <p:sp>
          <p:nvSpPr>
            <p:cNvPr id="3084" name="Title 1"/>
            <p:cNvSpPr>
              <a:spLocks/>
            </p:cNvSpPr>
            <p:nvPr/>
          </p:nvSpPr>
          <p:spPr bwMode="auto">
            <a:xfrm>
              <a:off x="832" y="2137"/>
              <a:ext cx="1644" cy="1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/>
            <a:lstStyle/>
            <a:p>
              <a:pPr algn="ctr" eaLnBrk="1" hangingPunct="1"/>
              <a:endParaRPr lang="pt-PT" b="0">
                <a:solidFill>
                  <a:schemeClr val="tx1"/>
                </a:solidFill>
              </a:endParaRPr>
            </a:p>
          </p:txBody>
        </p:sp>
      </p:grpSp>
      <p:sp>
        <p:nvSpPr>
          <p:cNvPr id="3076" name="Text Box 8"/>
          <p:cNvSpPr txBox="1">
            <a:spLocks noChangeArrowheads="1"/>
          </p:cNvSpPr>
          <p:nvPr/>
        </p:nvSpPr>
        <p:spPr bwMode="auto">
          <a:xfrm>
            <a:off x="5476875" y="5459413"/>
            <a:ext cx="1700213" cy="5492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defTabSz="914400" eaLnBrk="1" hangingPunct="1"/>
            <a:endParaRPr lang="pt-PT"/>
          </a:p>
          <a:p>
            <a:pPr algn="ctr" defTabSz="914400" eaLnBrk="1" hangingPunct="1"/>
            <a:r>
              <a:rPr lang="pt-PT" sz="1200" b="0">
                <a:solidFill>
                  <a:srgbClr val="488E27"/>
                </a:solidFill>
              </a:rPr>
              <a:t>20 de setembro de 2013</a:t>
            </a:r>
          </a:p>
        </p:txBody>
      </p:sp>
      <p:sp>
        <p:nvSpPr>
          <p:cNvPr id="3077" name="Text Box 8"/>
          <p:cNvSpPr txBox="1">
            <a:spLocks noChangeArrowheads="1"/>
          </p:cNvSpPr>
          <p:nvPr/>
        </p:nvSpPr>
        <p:spPr bwMode="auto">
          <a:xfrm>
            <a:off x="111125" y="1171575"/>
            <a:ext cx="3616325" cy="14636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defTabSz="914400" eaLnBrk="1" hangingPunct="1"/>
            <a:endParaRPr lang="pt-PT" b="0"/>
          </a:p>
          <a:p>
            <a:pPr defTabSz="914400" eaLnBrk="1" hangingPunct="1"/>
            <a:r>
              <a:rPr lang="pt-PT" sz="1600">
                <a:solidFill>
                  <a:srgbClr val="F66014"/>
                </a:solidFill>
              </a:rPr>
              <a:t>CONTA SATÉLITE</a:t>
            </a:r>
            <a:r>
              <a:rPr lang="pt-PT" sz="1600">
                <a:solidFill>
                  <a:srgbClr val="488E27"/>
                </a:solidFill>
              </a:rPr>
              <a:t> DA ECONOMIA SOCIAL</a:t>
            </a:r>
            <a:r>
              <a:rPr lang="pt-PT" sz="2000">
                <a:solidFill>
                  <a:srgbClr val="488E27"/>
                </a:solidFill>
              </a:rPr>
              <a:t> </a:t>
            </a:r>
          </a:p>
          <a:p>
            <a:pPr defTabSz="914400" eaLnBrk="1" hangingPunct="1"/>
            <a:r>
              <a:rPr lang="pt-PT" sz="2000">
                <a:solidFill>
                  <a:srgbClr val="488E27"/>
                </a:solidFill>
              </a:rPr>
              <a:t>EM PORTUGAL</a:t>
            </a:r>
          </a:p>
          <a:p>
            <a:pPr defTabSz="914400" eaLnBrk="1" hangingPunct="1"/>
            <a:endParaRPr lang="pt-PT" b="0">
              <a:solidFill>
                <a:srgbClr val="488E27"/>
              </a:solidFill>
            </a:endParaRPr>
          </a:p>
          <a:p>
            <a:pPr defTabSz="914400" eaLnBrk="1" hangingPunct="1"/>
            <a:endParaRPr lang="pt-PT" sz="1400" b="0">
              <a:solidFill>
                <a:srgbClr val="488E27"/>
              </a:solidFill>
            </a:endParaRPr>
          </a:p>
        </p:txBody>
      </p:sp>
      <p:sp>
        <p:nvSpPr>
          <p:cNvPr id="3078" name="Text Box 8"/>
          <p:cNvSpPr txBox="1">
            <a:spLocks noChangeArrowheads="1"/>
          </p:cNvSpPr>
          <p:nvPr/>
        </p:nvSpPr>
        <p:spPr bwMode="auto">
          <a:xfrm>
            <a:off x="1606550" y="5360988"/>
            <a:ext cx="2627313" cy="10366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defTabSz="914400" eaLnBrk="1" hangingPunct="1"/>
            <a:endParaRPr lang="pt-PT" b="0"/>
          </a:p>
          <a:p>
            <a:pPr algn="r" defTabSz="914400" eaLnBrk="1" hangingPunct="1"/>
            <a:endParaRPr lang="pt-PT" sz="1600" b="0">
              <a:solidFill>
                <a:srgbClr val="488E27"/>
              </a:solidFill>
            </a:endParaRPr>
          </a:p>
          <a:p>
            <a:pPr algn="r" defTabSz="914400" eaLnBrk="1" hangingPunct="1"/>
            <a:r>
              <a:rPr lang="pt-PT" sz="1400">
                <a:solidFill>
                  <a:srgbClr val="F66014"/>
                </a:solidFill>
              </a:rPr>
              <a:t>LURDES BARATA</a:t>
            </a:r>
            <a:r>
              <a:rPr lang="pt-PT" sz="1400" b="0">
                <a:solidFill>
                  <a:srgbClr val="F66014"/>
                </a:solidFill>
              </a:rPr>
              <a:t> - </a:t>
            </a:r>
            <a:r>
              <a:rPr lang="pt-PT" sz="1400">
                <a:solidFill>
                  <a:srgbClr val="488E27"/>
                </a:solidFill>
              </a:rPr>
              <a:t>CASES</a:t>
            </a:r>
          </a:p>
          <a:p>
            <a:pPr algn="r" defTabSz="914400" eaLnBrk="1" hangingPunct="1"/>
            <a:r>
              <a:rPr lang="pt-PT" sz="1400">
                <a:solidFill>
                  <a:srgbClr val="F66014"/>
                </a:solidFill>
              </a:rPr>
              <a:t>JORGE DE SÁ</a:t>
            </a:r>
            <a:r>
              <a:rPr lang="pt-PT" sz="1400" b="0">
                <a:solidFill>
                  <a:srgbClr val="488E27"/>
                </a:solidFill>
              </a:rPr>
              <a:t> – </a:t>
            </a:r>
            <a:r>
              <a:rPr lang="pt-PT" sz="1400">
                <a:solidFill>
                  <a:srgbClr val="488E27"/>
                </a:solidFill>
              </a:rPr>
              <a:t>CIRIEC PORTUGAL</a:t>
            </a:r>
          </a:p>
        </p:txBody>
      </p:sp>
      <p:sp>
        <p:nvSpPr>
          <p:cNvPr id="3079" name="Rectangle 4"/>
          <p:cNvSpPr>
            <a:spLocks noChangeArrowheads="1"/>
          </p:cNvSpPr>
          <p:nvPr/>
        </p:nvSpPr>
        <p:spPr bwMode="gray">
          <a:xfrm>
            <a:off x="5613400" y="3367088"/>
            <a:ext cx="1808163" cy="387350"/>
          </a:xfrm>
          <a:prstGeom prst="rect">
            <a:avLst/>
          </a:prstGeom>
          <a:solidFill>
            <a:schemeClr val="bg1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marL="190500" indent="-190500" defTabSz="957263" eaLnBrk="1" hangingPunct="1">
              <a:lnSpc>
                <a:spcPct val="106000"/>
              </a:lnSpc>
              <a:spcBef>
                <a:spcPts val="1350"/>
              </a:spcBef>
              <a:buFont typeface="Arial" charset="0"/>
              <a:buNone/>
            </a:pPr>
            <a:endParaRPr lang="pt-PT" sz="2400">
              <a:solidFill>
                <a:schemeClr val="bg1"/>
              </a:solidFill>
              <a:cs typeface="Arial" charset="0"/>
            </a:endParaRPr>
          </a:p>
        </p:txBody>
      </p:sp>
      <p:pic>
        <p:nvPicPr>
          <p:cNvPr id="3080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70075" y="1852613"/>
            <a:ext cx="2319338" cy="1857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081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91000" y="766763"/>
            <a:ext cx="3119438" cy="7032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3082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401763" y="6376988"/>
            <a:ext cx="2787650" cy="1603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32"/>
          <p:cNvSpPr txBox="1">
            <a:spLocks noChangeArrowheads="1"/>
          </p:cNvSpPr>
          <p:nvPr/>
        </p:nvSpPr>
        <p:spPr bwMode="gray">
          <a:xfrm>
            <a:off x="744538" y="555625"/>
            <a:ext cx="4338637" cy="387350"/>
          </a:xfrm>
          <a:prstGeom prst="rect">
            <a:avLst/>
          </a:prstGeom>
          <a:solidFill>
            <a:srgbClr val="488E27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 anchorCtr="1">
            <a:spAutoFit/>
          </a:bodyPr>
          <a:lstStyle/>
          <a:p>
            <a:pPr marL="190500" indent="-190500" algn="r" defTabSz="957263" eaLnBrk="1" hangingPunct="1">
              <a:lnSpc>
                <a:spcPct val="106000"/>
              </a:lnSpc>
              <a:spcBef>
                <a:spcPts val="1350"/>
              </a:spcBef>
              <a:buFont typeface="Arial" charset="0"/>
              <a:buNone/>
            </a:pPr>
            <a:r>
              <a:rPr lang="pt-PT" sz="2400">
                <a:solidFill>
                  <a:schemeClr val="bg1"/>
                </a:solidFill>
              </a:rPr>
              <a:t>A construção do Universo da CSES</a:t>
            </a:r>
          </a:p>
        </p:txBody>
      </p:sp>
      <p:sp>
        <p:nvSpPr>
          <p:cNvPr id="6" name="Rectangle 400"/>
          <p:cNvSpPr>
            <a:spLocks noChangeArrowheads="1"/>
          </p:cNvSpPr>
          <p:nvPr/>
        </p:nvSpPr>
        <p:spPr bwMode="auto">
          <a:xfrm>
            <a:off x="2497138" y="1687513"/>
            <a:ext cx="6989762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PT" sz="2000" dirty="0">
                <a:solidFill>
                  <a:srgbClr val="002060"/>
                </a:solidFill>
                <a:latin typeface="+mj-lt"/>
              </a:rPr>
              <a:t>O que é a Economia Social?</a:t>
            </a:r>
          </a:p>
        </p:txBody>
      </p:sp>
      <p:sp>
        <p:nvSpPr>
          <p:cNvPr id="8" name="TextBox 20"/>
          <p:cNvSpPr txBox="1">
            <a:spLocks noChangeArrowheads="1"/>
          </p:cNvSpPr>
          <p:nvPr/>
        </p:nvSpPr>
        <p:spPr bwMode="auto">
          <a:xfrm>
            <a:off x="666750" y="2747963"/>
            <a:ext cx="7505700" cy="2346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PT" sz="2000" b="0">
                <a:solidFill>
                  <a:srgbClr val="002060"/>
                </a:solidFill>
              </a:rPr>
              <a:t>A Economia Social agrupa também as entidades privadas organizadas formalmente, com autonomia de decisão e liberdade de adesão, que produzem serviços </a:t>
            </a:r>
            <a:r>
              <a:rPr lang="pt-PT" sz="2000" b="0">
                <a:solidFill>
                  <a:srgbClr val="F66014"/>
                </a:solidFill>
              </a:rPr>
              <a:t>não mercantis</a:t>
            </a:r>
            <a:r>
              <a:rPr lang="pt-PT" sz="2000" b="0">
                <a:solidFill>
                  <a:srgbClr val="C41825"/>
                </a:solidFill>
              </a:rPr>
              <a:t> </a:t>
            </a:r>
            <a:r>
              <a:rPr lang="pt-PT" sz="2000" b="0">
                <a:solidFill>
                  <a:srgbClr val="002060"/>
                </a:solidFill>
              </a:rPr>
              <a:t>para as famílias e cujos excedentes, quando existem, não podem ser apropriados pelos agentes económicos que os criam, controlam ou financiam.“ </a:t>
            </a:r>
          </a:p>
          <a:p>
            <a:endParaRPr lang="pt-PT" sz="2000" b="0">
              <a:solidFill>
                <a:srgbClr val="002060"/>
              </a:solidFill>
            </a:endParaRPr>
          </a:p>
          <a:p>
            <a:pPr algn="ctr"/>
            <a:r>
              <a:rPr lang="pt-PT" sz="1400" b="0">
                <a:solidFill>
                  <a:srgbClr val="7F7F7F"/>
                </a:solidFill>
              </a:rPr>
              <a:t>(</a:t>
            </a:r>
            <a:r>
              <a:rPr lang="fr-FR" sz="1400" b="0">
                <a:solidFill>
                  <a:srgbClr val="7F7F7F"/>
                </a:solidFill>
              </a:rPr>
              <a:t>Centre International de Recherches et d'Information sur l'Economie Publique, Sociale et Coopérative - </a:t>
            </a:r>
            <a:r>
              <a:rPr lang="pt-PT" sz="1400" b="0">
                <a:solidFill>
                  <a:srgbClr val="7F7F7F"/>
                </a:solidFill>
              </a:rPr>
              <a:t>CIRIEC, 2006) </a:t>
            </a:r>
          </a:p>
        </p:txBody>
      </p:sp>
      <p:sp>
        <p:nvSpPr>
          <p:cNvPr id="11269" name="Rectangle 400"/>
          <p:cNvSpPr>
            <a:spLocks noChangeArrowheads="1"/>
          </p:cNvSpPr>
          <p:nvPr/>
        </p:nvSpPr>
        <p:spPr bwMode="auto">
          <a:xfrm>
            <a:off x="666750" y="1073150"/>
            <a:ext cx="324643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2000" b="0">
                <a:solidFill>
                  <a:srgbClr val="CC301F"/>
                </a:solidFill>
              </a:rPr>
              <a:t> </a:t>
            </a:r>
            <a:r>
              <a:rPr lang="pt-PT" sz="2000">
                <a:solidFill>
                  <a:srgbClr val="F66014"/>
                </a:solidFill>
              </a:rPr>
              <a:t>Delimitação concetual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32"/>
          <p:cNvSpPr txBox="1">
            <a:spLocks noChangeArrowheads="1"/>
          </p:cNvSpPr>
          <p:nvPr/>
        </p:nvSpPr>
        <p:spPr bwMode="gray">
          <a:xfrm>
            <a:off x="744538" y="555625"/>
            <a:ext cx="4338637" cy="387350"/>
          </a:xfrm>
          <a:prstGeom prst="rect">
            <a:avLst/>
          </a:prstGeom>
          <a:solidFill>
            <a:srgbClr val="488E27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 anchorCtr="1">
            <a:spAutoFit/>
          </a:bodyPr>
          <a:lstStyle/>
          <a:p>
            <a:pPr marL="190500" indent="-190500" algn="r" defTabSz="957263" eaLnBrk="1" hangingPunct="1">
              <a:lnSpc>
                <a:spcPct val="106000"/>
              </a:lnSpc>
              <a:spcBef>
                <a:spcPts val="1350"/>
              </a:spcBef>
              <a:buFont typeface="Arial" charset="0"/>
              <a:buNone/>
            </a:pPr>
            <a:r>
              <a:rPr lang="pt-PT" sz="2400">
                <a:solidFill>
                  <a:schemeClr val="bg1"/>
                </a:solidFill>
              </a:rPr>
              <a:t>A construção do Universo da CSES</a:t>
            </a:r>
          </a:p>
        </p:txBody>
      </p:sp>
      <p:sp>
        <p:nvSpPr>
          <p:cNvPr id="6" name="Rectangle 400"/>
          <p:cNvSpPr>
            <a:spLocks noChangeArrowheads="1"/>
          </p:cNvSpPr>
          <p:nvPr/>
        </p:nvSpPr>
        <p:spPr bwMode="auto">
          <a:xfrm>
            <a:off x="2497138" y="1687513"/>
            <a:ext cx="6989762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PT" sz="2000" dirty="0">
                <a:solidFill>
                  <a:srgbClr val="002060"/>
                </a:solidFill>
                <a:latin typeface="+mj-lt"/>
              </a:rPr>
              <a:t>O que é a Economia Social?</a:t>
            </a:r>
          </a:p>
        </p:txBody>
      </p:sp>
      <p:sp>
        <p:nvSpPr>
          <p:cNvPr id="12292" name="Rectangle 400"/>
          <p:cNvSpPr>
            <a:spLocks noChangeArrowheads="1"/>
          </p:cNvSpPr>
          <p:nvPr/>
        </p:nvSpPr>
        <p:spPr bwMode="auto">
          <a:xfrm>
            <a:off x="666750" y="1073150"/>
            <a:ext cx="324643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2000" b="0">
                <a:solidFill>
                  <a:srgbClr val="CC301F"/>
                </a:solidFill>
              </a:rPr>
              <a:t> </a:t>
            </a:r>
            <a:r>
              <a:rPr lang="pt-PT" sz="2000">
                <a:solidFill>
                  <a:srgbClr val="F66014"/>
                </a:solidFill>
              </a:rPr>
              <a:t>Delimitação concetual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468313" y="2127250"/>
            <a:ext cx="80645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pt-PT" sz="2400">
                <a:solidFill>
                  <a:srgbClr val="002060"/>
                </a:solidFill>
              </a:rPr>
              <a:t>	</a:t>
            </a:r>
          </a:p>
          <a:p>
            <a:pPr marL="971550" lvl="1" indent="-514350">
              <a:spcBef>
                <a:spcPct val="50000"/>
              </a:spcBef>
              <a:buFont typeface="Arial" charset="0"/>
              <a:buNone/>
            </a:pPr>
            <a:r>
              <a:rPr lang="pt-PT" sz="2000">
                <a:solidFill>
                  <a:srgbClr val="002060"/>
                </a:solidFill>
              </a:rPr>
              <a:t>Na área </a:t>
            </a:r>
            <a:r>
              <a:rPr lang="pt-PT" sz="2000">
                <a:solidFill>
                  <a:srgbClr val="F66014"/>
                </a:solidFill>
              </a:rPr>
              <a:t>mercantil </a:t>
            </a:r>
            <a:r>
              <a:rPr lang="pt-PT" sz="2000">
                <a:solidFill>
                  <a:srgbClr val="002060"/>
                </a:solidFill>
              </a:rPr>
              <a:t>ou empresarial:	</a:t>
            </a:r>
          </a:p>
          <a:p>
            <a:pPr marL="1428750" lvl="2" indent="-514350" algn="just">
              <a:spcBef>
                <a:spcPct val="50000"/>
              </a:spcBef>
              <a:buFont typeface="Arial" charset="0"/>
              <a:buChar char="•"/>
            </a:pPr>
            <a:r>
              <a:rPr lang="pt-PT" sz="2000" b="0">
                <a:solidFill>
                  <a:srgbClr val="002060"/>
                </a:solidFill>
              </a:rPr>
              <a:t>Cooperativas;</a:t>
            </a:r>
          </a:p>
          <a:p>
            <a:pPr marL="1428750" lvl="2" indent="-514350" algn="just">
              <a:spcBef>
                <a:spcPct val="50000"/>
              </a:spcBef>
              <a:buFont typeface="Arial" charset="0"/>
              <a:buChar char="•"/>
            </a:pPr>
            <a:r>
              <a:rPr lang="pt-PT" sz="2000" b="0">
                <a:solidFill>
                  <a:srgbClr val="002060"/>
                </a:solidFill>
              </a:rPr>
              <a:t>Mutualidades;</a:t>
            </a:r>
          </a:p>
          <a:p>
            <a:pPr marL="1428750" lvl="2" indent="-514350" algn="just">
              <a:spcBef>
                <a:spcPct val="50000"/>
              </a:spcBef>
              <a:buFont typeface="Arial" charset="0"/>
              <a:buChar char="•"/>
            </a:pPr>
            <a:r>
              <a:rPr lang="pt-PT" sz="2000" b="0">
                <a:solidFill>
                  <a:srgbClr val="002060"/>
                </a:solidFill>
              </a:rPr>
              <a:t>Estruturas empresariais controladas por cooperativas, mutualidades ou outras entidades da economia social.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2"/>
          <p:cNvSpPr txBox="1">
            <a:spLocks noChangeArrowheads="1"/>
          </p:cNvSpPr>
          <p:nvPr/>
        </p:nvSpPr>
        <p:spPr bwMode="gray">
          <a:xfrm>
            <a:off x="744538" y="555625"/>
            <a:ext cx="4338637" cy="387350"/>
          </a:xfrm>
          <a:prstGeom prst="rect">
            <a:avLst/>
          </a:prstGeom>
          <a:solidFill>
            <a:srgbClr val="488E27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 anchorCtr="1">
            <a:spAutoFit/>
          </a:bodyPr>
          <a:lstStyle/>
          <a:p>
            <a:pPr marL="190500" indent="-190500" algn="r" defTabSz="957263" eaLnBrk="1" hangingPunct="1">
              <a:lnSpc>
                <a:spcPct val="106000"/>
              </a:lnSpc>
              <a:spcBef>
                <a:spcPts val="1350"/>
              </a:spcBef>
              <a:buFont typeface="Arial" charset="0"/>
              <a:buNone/>
            </a:pPr>
            <a:r>
              <a:rPr lang="pt-PT" sz="2400">
                <a:solidFill>
                  <a:schemeClr val="bg1"/>
                </a:solidFill>
              </a:rPr>
              <a:t>A construção do Universo da CSES</a:t>
            </a:r>
          </a:p>
        </p:txBody>
      </p:sp>
      <p:sp>
        <p:nvSpPr>
          <p:cNvPr id="6" name="Rectangle 400"/>
          <p:cNvSpPr>
            <a:spLocks noChangeArrowheads="1"/>
          </p:cNvSpPr>
          <p:nvPr/>
        </p:nvSpPr>
        <p:spPr bwMode="auto">
          <a:xfrm>
            <a:off x="2497138" y="1687513"/>
            <a:ext cx="6989762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PT" sz="2000" dirty="0">
                <a:solidFill>
                  <a:srgbClr val="002060"/>
                </a:solidFill>
                <a:latin typeface="+mj-lt"/>
              </a:rPr>
              <a:t>O que é a Economia Social?</a:t>
            </a:r>
          </a:p>
        </p:txBody>
      </p:sp>
      <p:sp>
        <p:nvSpPr>
          <p:cNvPr id="13316" name="Rectangle 400"/>
          <p:cNvSpPr>
            <a:spLocks noChangeArrowheads="1"/>
          </p:cNvSpPr>
          <p:nvPr/>
        </p:nvSpPr>
        <p:spPr bwMode="auto">
          <a:xfrm>
            <a:off x="666750" y="1073150"/>
            <a:ext cx="324643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2000" b="0">
                <a:solidFill>
                  <a:srgbClr val="CC301F"/>
                </a:solidFill>
              </a:rPr>
              <a:t> </a:t>
            </a:r>
            <a:r>
              <a:rPr lang="pt-PT" sz="2000">
                <a:solidFill>
                  <a:srgbClr val="F66014"/>
                </a:solidFill>
              </a:rPr>
              <a:t>Delimitação concetual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66750" y="2393950"/>
            <a:ext cx="8351838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pt-PT" sz="2000" dirty="0">
                <a:solidFill>
                  <a:srgbClr val="002060"/>
                </a:solidFill>
              </a:rPr>
              <a:t> Na área </a:t>
            </a:r>
            <a:r>
              <a:rPr lang="pt-PT" sz="2000" dirty="0">
                <a:solidFill>
                  <a:srgbClr val="F66014"/>
                </a:solidFill>
              </a:rPr>
              <a:t>não mercantil</a:t>
            </a:r>
            <a:r>
              <a:rPr lang="pt-PT" sz="2000" dirty="0">
                <a:solidFill>
                  <a:srgbClr val="002060"/>
                </a:solidFill>
              </a:rPr>
              <a:t>:</a:t>
            </a:r>
          </a:p>
          <a:p>
            <a:pPr marL="971550" lvl="1" indent="-514350" algn="just">
              <a:spcBef>
                <a:spcPct val="50000"/>
              </a:spcBef>
              <a:buFontTx/>
              <a:buChar char="•"/>
            </a:pPr>
            <a:r>
              <a:rPr lang="pt-PT" sz="2000" b="0" dirty="0">
                <a:solidFill>
                  <a:srgbClr val="002060"/>
                </a:solidFill>
              </a:rPr>
              <a:t>Associações (de beneficência, ajuda e assistência, sindicais, profissionais ou científicas, de consumidores, religiosas, igrejas, partidos políticos, clubes sociais, culturais, recreativos e desportivos);</a:t>
            </a:r>
          </a:p>
          <a:p>
            <a:pPr marL="971550" lvl="1" indent="-514350" algn="just">
              <a:spcBef>
                <a:spcPct val="50000"/>
              </a:spcBef>
              <a:buFontTx/>
              <a:buChar char="•"/>
            </a:pPr>
            <a:r>
              <a:rPr lang="pt-PT" sz="2000" b="0" dirty="0">
                <a:solidFill>
                  <a:srgbClr val="002060"/>
                </a:solidFill>
              </a:rPr>
              <a:t>Fundações; </a:t>
            </a:r>
          </a:p>
          <a:p>
            <a:pPr marL="971550" lvl="1" indent="-514350" algn="just">
              <a:spcBef>
                <a:spcPct val="50000"/>
              </a:spcBef>
              <a:buFontTx/>
              <a:buChar char="•"/>
            </a:pPr>
            <a:r>
              <a:rPr lang="pt-PT" sz="2000" b="0" dirty="0">
                <a:solidFill>
                  <a:srgbClr val="002060"/>
                </a:solidFill>
              </a:rPr>
              <a:t>Todas as entidades cuja produção é distribuída maioritariamente de forma gratuita ou a preços economicamente pouco significativos;</a:t>
            </a:r>
          </a:p>
          <a:p>
            <a:pPr marL="971550" lvl="1" indent="-514350" algn="just">
              <a:spcBef>
                <a:spcPct val="50000"/>
              </a:spcBef>
              <a:buFontTx/>
              <a:buChar char="•"/>
            </a:pPr>
            <a:r>
              <a:rPr lang="pt-PT" sz="2000" b="0" dirty="0">
                <a:solidFill>
                  <a:srgbClr val="002060"/>
                </a:solidFill>
              </a:rPr>
              <a:t>Entidades voluntárias não lucrativas de ação social que, não tendo uma estrutura democrática, produzem bens de reconhecida utilidade social.</a:t>
            </a:r>
          </a:p>
          <a:p>
            <a:pPr marL="1428750" lvl="2" indent="-514350" algn="just">
              <a:spcBef>
                <a:spcPct val="50000"/>
              </a:spcBef>
              <a:buFont typeface="Arial" charset="0"/>
              <a:buChar char="•"/>
            </a:pPr>
            <a:endParaRPr lang="pt-PT" sz="2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2"/>
          <p:cNvSpPr txBox="1">
            <a:spLocks noChangeArrowheads="1"/>
          </p:cNvSpPr>
          <p:nvPr/>
        </p:nvSpPr>
        <p:spPr bwMode="gray">
          <a:xfrm>
            <a:off x="744538" y="555625"/>
            <a:ext cx="2632075" cy="387350"/>
          </a:xfrm>
          <a:prstGeom prst="rect">
            <a:avLst/>
          </a:prstGeom>
          <a:solidFill>
            <a:srgbClr val="92D400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 anchorCtr="1">
            <a:spAutoFit/>
          </a:bodyPr>
          <a:lstStyle/>
          <a:p>
            <a:pPr marL="190500" indent="-190500" algn="r" defTabSz="957263" eaLnBrk="1" hangingPunct="1">
              <a:lnSpc>
                <a:spcPct val="106000"/>
              </a:lnSpc>
              <a:spcBef>
                <a:spcPts val="1350"/>
              </a:spcBef>
              <a:buFont typeface="Arial" charset="0"/>
              <a:buNone/>
            </a:pPr>
            <a:r>
              <a:rPr lang="pt-PT" sz="2400">
                <a:solidFill>
                  <a:schemeClr val="bg1"/>
                </a:solidFill>
              </a:rPr>
              <a:t>A CSES - Publicação</a:t>
            </a:r>
          </a:p>
        </p:txBody>
      </p:sp>
      <p:pic>
        <p:nvPicPr>
          <p:cNvPr id="14339" name="Pictur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76613" y="66675"/>
            <a:ext cx="4395787" cy="62245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08545" y="1440796"/>
            <a:ext cx="6373090" cy="44636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15067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801090" y="104362"/>
            <a:ext cx="5000129" cy="6026274"/>
          </a:xfrm>
          <a:prstGeom prst="rect">
            <a:avLst/>
          </a:prstGeom>
        </p:spPr>
      </p:pic>
      <p:sp>
        <p:nvSpPr>
          <p:cNvPr id="3" name="Right Arrow 2"/>
          <p:cNvSpPr/>
          <p:nvPr/>
        </p:nvSpPr>
        <p:spPr>
          <a:xfrm rot="20709379">
            <a:off x="415636" y="5357091"/>
            <a:ext cx="1385454" cy="277091"/>
          </a:xfrm>
          <a:prstGeom prst="rightArrow">
            <a:avLst/>
          </a:prstGeom>
          <a:solidFill>
            <a:schemeClr val="accent6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54274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96455" y="2368427"/>
            <a:ext cx="8312728" cy="234827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6455" y="1431636"/>
            <a:ext cx="7643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E.8.1. </a:t>
            </a:r>
            <a:r>
              <a:rPr lang="en-US" dirty="0" err="1" smtClean="0"/>
              <a:t>Conta</a:t>
            </a:r>
            <a:r>
              <a:rPr lang="en-US" dirty="0" smtClean="0"/>
              <a:t> </a:t>
            </a:r>
            <a:r>
              <a:rPr lang="en-US" dirty="0" err="1"/>
              <a:t>S</a:t>
            </a:r>
            <a:r>
              <a:rPr lang="en-US" dirty="0" err="1" smtClean="0"/>
              <a:t>atélite</a:t>
            </a:r>
            <a:r>
              <a:rPr lang="en-US" dirty="0" smtClean="0"/>
              <a:t> da </a:t>
            </a:r>
            <a:r>
              <a:rPr lang="en-US" dirty="0" err="1" smtClean="0"/>
              <a:t>Economia</a:t>
            </a:r>
            <a:r>
              <a:rPr lang="en-US" dirty="0" smtClean="0"/>
              <a:t> Social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49873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58273" y="2124364"/>
            <a:ext cx="7723909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/>
              <a:t>Conta</a:t>
            </a:r>
            <a:r>
              <a:rPr lang="en-US" sz="3200" dirty="0" smtClean="0"/>
              <a:t> </a:t>
            </a:r>
            <a:r>
              <a:rPr lang="en-US" sz="3200" dirty="0" err="1" smtClean="0"/>
              <a:t>satélite</a:t>
            </a:r>
            <a:r>
              <a:rPr lang="en-US" sz="3200" dirty="0" smtClean="0"/>
              <a:t> da </a:t>
            </a:r>
            <a:r>
              <a:rPr lang="en-US" sz="3200" dirty="0" err="1" smtClean="0"/>
              <a:t>Economia</a:t>
            </a:r>
            <a:r>
              <a:rPr lang="en-US" sz="3200" dirty="0" smtClean="0"/>
              <a:t> Social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2240894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tângulo 3"/>
          <p:cNvSpPr>
            <a:spLocks noChangeArrowheads="1"/>
          </p:cNvSpPr>
          <p:nvPr/>
        </p:nvSpPr>
        <p:spPr bwMode="auto">
          <a:xfrm>
            <a:off x="746125" y="1519238"/>
            <a:ext cx="6969125" cy="409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lnSpc>
                <a:spcPct val="80000"/>
              </a:lnSpc>
              <a:buClr>
                <a:srgbClr val="003F56"/>
              </a:buClr>
            </a:pPr>
            <a:r>
              <a:rPr lang="en-US" sz="2000" b="0">
                <a:solidFill>
                  <a:srgbClr val="002060"/>
                </a:solidFill>
              </a:rPr>
              <a:t>A Conta Satélite da Economia Social (CSES) em Portugal</a:t>
            </a:r>
          </a:p>
          <a:p>
            <a:pPr eaLnBrk="1" hangingPunct="1">
              <a:lnSpc>
                <a:spcPct val="80000"/>
              </a:lnSpc>
            </a:pPr>
            <a:endParaRPr lang="en-US" sz="2000" b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0">
                <a:solidFill>
                  <a:srgbClr val="002060"/>
                </a:solidFill>
              </a:rPr>
              <a:t> • Parceria</a:t>
            </a:r>
          </a:p>
          <a:p>
            <a:pPr eaLnBrk="1" hangingPunct="1">
              <a:lnSpc>
                <a:spcPct val="80000"/>
              </a:lnSpc>
            </a:pPr>
            <a:endParaRPr lang="en-US" sz="2000" b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0">
                <a:solidFill>
                  <a:srgbClr val="002060"/>
                </a:solidFill>
              </a:rPr>
              <a:t> • O que é</a:t>
            </a:r>
          </a:p>
          <a:p>
            <a:pPr eaLnBrk="1" hangingPunct="1">
              <a:lnSpc>
                <a:spcPct val="80000"/>
              </a:lnSpc>
            </a:pPr>
            <a:endParaRPr lang="en-US" sz="2000" b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0">
                <a:solidFill>
                  <a:srgbClr val="002060"/>
                </a:solidFill>
              </a:rPr>
              <a:t> • Porquê </a:t>
            </a:r>
          </a:p>
          <a:p>
            <a:pPr eaLnBrk="1" hangingPunct="1">
              <a:lnSpc>
                <a:spcPct val="80000"/>
              </a:lnSpc>
            </a:pPr>
            <a:endParaRPr lang="en-US" sz="2000" b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0">
                <a:solidFill>
                  <a:srgbClr val="002060"/>
                </a:solidFill>
              </a:rPr>
              <a:t> • Objetivos 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0">
                <a:solidFill>
                  <a:srgbClr val="002060"/>
                </a:solidFill>
              </a:rPr>
              <a:t>           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b="0">
                <a:solidFill>
                  <a:srgbClr val="002060"/>
                </a:solidFill>
              </a:rPr>
              <a:t> • A construção do universo</a:t>
            </a:r>
          </a:p>
          <a:p>
            <a:pPr eaLnBrk="1" hangingPunct="1">
              <a:lnSpc>
                <a:spcPct val="80000"/>
              </a:lnSpc>
            </a:pPr>
            <a:endParaRPr lang="en-US" sz="2000" b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en-US" sz="2000" b="0">
                <a:solidFill>
                  <a:srgbClr val="002060"/>
                </a:solidFill>
              </a:rPr>
              <a:t> • Principais resultados</a:t>
            </a:r>
          </a:p>
          <a:p>
            <a:pPr eaLnBrk="1" hangingPunct="1">
              <a:lnSpc>
                <a:spcPct val="80000"/>
              </a:lnSpc>
            </a:pPr>
            <a:endParaRPr lang="en-US" sz="2000" b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en-US" sz="2000" b="0">
              <a:solidFill>
                <a:srgbClr val="002060"/>
              </a:solidFill>
            </a:endParaRPr>
          </a:p>
          <a:p>
            <a:r>
              <a:rPr lang="en-US" sz="2000" b="0">
                <a:solidFill>
                  <a:srgbClr val="002060"/>
                </a:solidFill>
              </a:rPr>
              <a:t> </a:t>
            </a:r>
            <a:endParaRPr lang="pt-PT" sz="2000" b="0">
              <a:solidFill>
                <a:srgbClr val="002060"/>
              </a:solidFill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gray">
          <a:xfrm>
            <a:off x="746125" y="542925"/>
            <a:ext cx="1808163" cy="387350"/>
          </a:xfrm>
          <a:prstGeom prst="rect">
            <a:avLst/>
          </a:prstGeom>
          <a:solidFill>
            <a:srgbClr val="488E27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127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72000" rIns="72000" bIns="72000" anchor="ctr" anchorCtr="1"/>
          <a:lstStyle>
            <a:lvl1pPr marL="190500" indent="-190500" algn="ctr" defTabSz="957263">
              <a:defRPr b="1">
                <a:solidFill>
                  <a:srgbClr val="256885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 algn="ctr" defTabSz="957263">
              <a:defRPr b="1">
                <a:solidFill>
                  <a:srgbClr val="256885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 algn="ctr" defTabSz="957263">
              <a:defRPr b="1">
                <a:solidFill>
                  <a:srgbClr val="256885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 algn="ctr" defTabSz="957263">
              <a:defRPr b="1">
                <a:solidFill>
                  <a:srgbClr val="256885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 algn="ctr" defTabSz="957263">
              <a:defRPr b="1">
                <a:solidFill>
                  <a:srgbClr val="256885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256885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256885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256885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algn="ctr" defTabSz="9572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rgbClr val="256885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l" eaLnBrk="1" hangingPunct="1">
              <a:lnSpc>
                <a:spcPct val="106000"/>
              </a:lnSpc>
              <a:spcBef>
                <a:spcPts val="1350"/>
              </a:spcBef>
              <a:buFont typeface="Arial" panose="020B0604020202020204" pitchFamily="34" charset="0"/>
              <a:buNone/>
              <a:defRPr/>
            </a:pPr>
            <a:r>
              <a:rPr lang="pt-PT" sz="2400" dirty="0" smtClean="0">
                <a:solidFill>
                  <a:schemeClr val="bg1"/>
                </a:solidFill>
                <a:latin typeface="+mj-lt"/>
                <a:cs typeface="Arial" panose="020B0604020202020204" pitchFamily="34" charset="0"/>
              </a:rPr>
              <a:t>Índice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169863" y="857250"/>
            <a:ext cx="8242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eaLnBrk="1" hangingPunct="1"/>
            <a:r>
              <a:rPr lang="pt-PT" b="0">
                <a:solidFill>
                  <a:schemeClr val="tx2"/>
                </a:solidFill>
              </a:rPr>
              <a:t>         </a:t>
            </a:r>
            <a:endParaRPr lang="pt-PT" b="0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5123" name="Text Box 32"/>
          <p:cNvSpPr txBox="1">
            <a:spLocks noChangeArrowheads="1"/>
          </p:cNvSpPr>
          <p:nvPr/>
        </p:nvSpPr>
        <p:spPr bwMode="gray">
          <a:xfrm>
            <a:off x="746125" y="555625"/>
            <a:ext cx="1684338" cy="387350"/>
          </a:xfrm>
          <a:prstGeom prst="rect">
            <a:avLst/>
          </a:prstGeom>
          <a:solidFill>
            <a:srgbClr val="488E27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 anchorCtr="1">
            <a:spAutoFit/>
          </a:bodyPr>
          <a:lstStyle/>
          <a:p>
            <a:pPr marL="190500" indent="-190500" algn="r" defTabSz="957263" eaLnBrk="1" hangingPunct="1">
              <a:lnSpc>
                <a:spcPct val="106000"/>
              </a:lnSpc>
              <a:spcBef>
                <a:spcPts val="1350"/>
              </a:spcBef>
              <a:buFont typeface="Arial" charset="0"/>
              <a:buNone/>
            </a:pPr>
            <a:r>
              <a:rPr lang="pt-PT" sz="2400">
                <a:solidFill>
                  <a:schemeClr val="bg1"/>
                </a:solidFill>
              </a:rPr>
              <a:t>Parceria</a:t>
            </a:r>
          </a:p>
        </p:txBody>
      </p:sp>
      <p:graphicFrame>
        <p:nvGraphicFramePr>
          <p:cNvPr id="5147" name="Group 27"/>
          <p:cNvGraphicFramePr>
            <a:graphicFrameLocks noGrp="1"/>
          </p:cNvGraphicFramePr>
          <p:nvPr/>
        </p:nvGraphicFramePr>
        <p:xfrm>
          <a:off x="946150" y="1581150"/>
          <a:ext cx="7735888" cy="5084763"/>
        </p:xfrm>
        <a:graphic>
          <a:graphicData uri="http://schemas.openxmlformats.org/drawingml/2006/table">
            <a:tbl>
              <a:tblPr/>
              <a:tblGrid>
                <a:gridCol w="2413000"/>
                <a:gridCol w="1046163"/>
                <a:gridCol w="1082675"/>
                <a:gridCol w="3127375"/>
                <a:gridCol w="33337"/>
                <a:gridCol w="33338"/>
              </a:tblGrid>
              <a:tr h="1027113">
                <a:tc gridSpan="4">
                  <a:txBody>
                    <a:bodyPr/>
                    <a:lstStyle>
                      <a:lvl1pPr indent="447675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6088" algn="l"/>
                          <a:tab pos="447675" algn="l"/>
                          <a:tab pos="811213" algn="l"/>
                          <a:tab pos="1260475" algn="l"/>
                        </a:tabLst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1357313" indent="-4572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6088" algn="l"/>
                          <a:tab pos="447675" algn="l"/>
                          <a:tab pos="811213" algn="l"/>
                          <a:tab pos="1260475" algn="l"/>
                        </a:tabLst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917700" indent="-3810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6088" algn="l"/>
                          <a:tab pos="447675" algn="l"/>
                          <a:tab pos="811213" algn="l"/>
                          <a:tab pos="1260475" algn="l"/>
                        </a:tabLst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2439988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6088" algn="l"/>
                          <a:tab pos="447675" algn="l"/>
                          <a:tab pos="811213" algn="l"/>
                          <a:tab pos="1260475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962275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tabLst>
                          <a:tab pos="446088" algn="l"/>
                          <a:tab pos="447675" algn="l"/>
                          <a:tab pos="811213" algn="l"/>
                          <a:tab pos="1260475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3419475" indent="-3429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6088" algn="l"/>
                          <a:tab pos="447675" algn="l"/>
                          <a:tab pos="811213" algn="l"/>
                          <a:tab pos="1260475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3876675" indent="-3429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6088" algn="l"/>
                          <a:tab pos="447675" algn="l"/>
                          <a:tab pos="811213" algn="l"/>
                          <a:tab pos="1260475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4333875" indent="-3429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6088" algn="l"/>
                          <a:tab pos="447675" algn="l"/>
                          <a:tab pos="811213" algn="l"/>
                          <a:tab pos="1260475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4791075" indent="-3429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tabLst>
                          <a:tab pos="446088" algn="l"/>
                          <a:tab pos="447675" algn="l"/>
                          <a:tab pos="811213" algn="l"/>
                          <a:tab pos="1260475" algn="l"/>
                        </a:tabLst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447675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2D6823"/>
                        </a:buClr>
                        <a:buSzPct val="120000"/>
                        <a:buFontTx/>
                        <a:buChar char="•"/>
                        <a:tabLst>
                          <a:tab pos="446088" algn="l"/>
                          <a:tab pos="447675" algn="l"/>
                          <a:tab pos="811213" algn="l"/>
                          <a:tab pos="1260475" algn="l"/>
                        </a:tabLst>
                      </a:pPr>
                      <a:r>
                        <a:rPr kumimoji="0" lang="pt-P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Instituto Nacional de Estatística, I.P.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  <a:cs typeface="Times New Roman" panose="02020603050405020304" pitchFamily="18" charset="0"/>
                        </a:rPr>
                        <a:t> </a:t>
                      </a:r>
                      <a:endParaRPr kumimoji="0" lang="es-ES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355600">
                <a:tc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2D400"/>
                        </a:buClr>
                        <a:buSzPct val="120000"/>
                        <a:buFontTx/>
                        <a:buNone/>
                        <a:tabLst/>
                      </a:pP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1209675">
                <a:tc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2D6823"/>
                        </a:buClr>
                        <a:buSzPct val="120000"/>
                        <a:buFontTx/>
                        <a:buChar char="•"/>
                        <a:tabLst/>
                      </a:pPr>
                      <a:r>
                        <a:rPr kumimoji="0" lang="pt-P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    Cooperativa António Sérgio para a Economia Social, CIPRL</a:t>
                      </a: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2D400"/>
                        </a:buClr>
                        <a:buSzPct val="140000"/>
                        <a:buFontTx/>
                        <a:buNone/>
                        <a:tabLst/>
                      </a:pP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92D400"/>
                        </a:buClr>
                        <a:buSzPct val="125000"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         </a:t>
                      </a:r>
                      <a:r>
                        <a:rPr kumimoji="0" lang="pt-PT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- 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ＭＳ Ｐゴシック" panose="020B0600070205080204" pitchFamily="34" charset="-128"/>
                        </a:rPr>
                        <a:t>Protocolo de Cooperação: 14 de Abril de 2011 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</a:tr>
              <a:tr h="498475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PT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84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2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4572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</a:pPr>
                      <a:endParaRPr kumimoji="0" lang="pt-P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val 6"/>
          <p:cNvSpPr>
            <a:spLocks noChangeArrowheads="1"/>
          </p:cNvSpPr>
          <p:nvPr/>
        </p:nvSpPr>
        <p:spPr bwMode="auto">
          <a:xfrm>
            <a:off x="4500563" y="4797425"/>
            <a:ext cx="1530350" cy="152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>
              <a:solidFill>
                <a:srgbClr val="0F0F0F"/>
              </a:solidFill>
            </a:endParaRPr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169863" y="857250"/>
            <a:ext cx="8242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eaLnBrk="1" hangingPunct="1"/>
            <a:r>
              <a:rPr lang="pt-PT" b="0">
                <a:solidFill>
                  <a:schemeClr val="tx2"/>
                </a:solidFill>
              </a:rPr>
              <a:t>         </a:t>
            </a:r>
            <a:endParaRPr lang="pt-PT" b="0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6148" name="Text Box 32"/>
          <p:cNvSpPr txBox="1">
            <a:spLocks noChangeArrowheads="1"/>
          </p:cNvSpPr>
          <p:nvPr/>
        </p:nvSpPr>
        <p:spPr bwMode="gray">
          <a:xfrm>
            <a:off x="746125" y="555625"/>
            <a:ext cx="1906588" cy="387350"/>
          </a:xfrm>
          <a:prstGeom prst="rect">
            <a:avLst/>
          </a:prstGeom>
          <a:solidFill>
            <a:srgbClr val="488E27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 anchorCtr="1">
            <a:spAutoFit/>
          </a:bodyPr>
          <a:lstStyle/>
          <a:p>
            <a:pPr marL="190500" indent="-190500" algn="r" defTabSz="957263" eaLnBrk="1" hangingPunct="1">
              <a:lnSpc>
                <a:spcPct val="106000"/>
              </a:lnSpc>
              <a:spcBef>
                <a:spcPts val="1350"/>
              </a:spcBef>
              <a:buFont typeface="Arial" charset="0"/>
              <a:buNone/>
            </a:pPr>
            <a:r>
              <a:rPr lang="pt-PT" sz="2400">
                <a:solidFill>
                  <a:schemeClr val="bg1"/>
                </a:solidFill>
              </a:rPr>
              <a:t>O que é a CSES</a:t>
            </a:r>
          </a:p>
        </p:txBody>
      </p:sp>
      <p:pic>
        <p:nvPicPr>
          <p:cNvPr id="6149" name="Picture 2" descr="Puzzle_circular"/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</a:blip>
          <a:srcRect/>
          <a:stretch>
            <a:fillRect/>
          </a:stretch>
        </p:blipFill>
        <p:spPr bwMode="auto">
          <a:xfrm>
            <a:off x="1635125" y="1931988"/>
            <a:ext cx="3352800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50" name="Oval 3"/>
          <p:cNvSpPr>
            <a:spLocks noChangeArrowheads="1"/>
          </p:cNvSpPr>
          <p:nvPr/>
        </p:nvSpPr>
        <p:spPr bwMode="auto">
          <a:xfrm>
            <a:off x="1030288" y="1125538"/>
            <a:ext cx="7381875" cy="46482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6151" name="Text Box 5"/>
          <p:cNvSpPr txBox="1">
            <a:spLocks noChangeArrowheads="1"/>
          </p:cNvSpPr>
          <p:nvPr/>
        </p:nvSpPr>
        <p:spPr bwMode="auto">
          <a:xfrm>
            <a:off x="3924300" y="4868863"/>
            <a:ext cx="2667000" cy="1277937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>
                <a:solidFill>
                  <a:schemeClr val="bg1"/>
                </a:solidFill>
              </a:rPr>
              <a:t>Conta</a:t>
            </a:r>
          </a:p>
          <a:p>
            <a:pPr algn="ctr">
              <a:spcBef>
                <a:spcPct val="50000"/>
              </a:spcBef>
            </a:pPr>
            <a:r>
              <a:rPr lang="fr-FR" sz="1400">
                <a:solidFill>
                  <a:schemeClr val="bg1"/>
                </a:solidFill>
              </a:rPr>
              <a:t>Satélite da </a:t>
            </a:r>
          </a:p>
          <a:p>
            <a:pPr algn="ctr">
              <a:spcBef>
                <a:spcPct val="50000"/>
              </a:spcBef>
            </a:pPr>
            <a:r>
              <a:rPr lang="fr-FR" sz="1400">
                <a:solidFill>
                  <a:schemeClr val="bg1"/>
                </a:solidFill>
              </a:rPr>
              <a:t>Economia </a:t>
            </a:r>
          </a:p>
          <a:p>
            <a:pPr algn="ctr">
              <a:spcBef>
                <a:spcPct val="50000"/>
              </a:spcBef>
            </a:pPr>
            <a:r>
              <a:rPr lang="fr-FR" sz="1400">
                <a:solidFill>
                  <a:schemeClr val="bg1"/>
                </a:solidFill>
              </a:rPr>
              <a:t>Social</a:t>
            </a:r>
          </a:p>
        </p:txBody>
      </p:sp>
      <p:grpSp>
        <p:nvGrpSpPr>
          <p:cNvPr id="2" name="Group 23"/>
          <p:cNvGrpSpPr>
            <a:grpSpLocks/>
          </p:cNvGrpSpPr>
          <p:nvPr/>
        </p:nvGrpSpPr>
        <p:grpSpPr bwMode="auto">
          <a:xfrm>
            <a:off x="5508625" y="1052513"/>
            <a:ext cx="2497138" cy="936625"/>
            <a:chOff x="5508104" y="1052736"/>
            <a:chExt cx="2497025" cy="936104"/>
          </a:xfrm>
        </p:grpSpPr>
        <p:sp>
          <p:nvSpPr>
            <p:cNvPr id="6166" name="Oval 6"/>
            <p:cNvSpPr>
              <a:spLocks noChangeArrowheads="1"/>
            </p:cNvSpPr>
            <p:nvPr/>
          </p:nvSpPr>
          <p:spPr bwMode="auto">
            <a:xfrm>
              <a:off x="6228184" y="1052736"/>
              <a:ext cx="1008112" cy="9361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6167" name="Text Box 5"/>
            <p:cNvSpPr txBox="1">
              <a:spLocks noChangeArrowheads="1"/>
            </p:cNvSpPr>
            <p:nvPr/>
          </p:nvSpPr>
          <p:spPr bwMode="auto">
            <a:xfrm>
              <a:off x="5508104" y="1341500"/>
              <a:ext cx="2497025" cy="304631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b="0">
                  <a:solidFill>
                    <a:srgbClr val="002060"/>
                  </a:solidFill>
                </a:rPr>
                <a:t>Agricultura</a:t>
              </a:r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6646863" y="1557338"/>
            <a:ext cx="2497137" cy="935037"/>
            <a:chOff x="5542446" y="1052736"/>
            <a:chExt cx="2497025" cy="936104"/>
          </a:xfrm>
        </p:grpSpPr>
        <p:sp>
          <p:nvSpPr>
            <p:cNvPr id="6164" name="Oval 6"/>
            <p:cNvSpPr>
              <a:spLocks noChangeArrowheads="1"/>
            </p:cNvSpPr>
            <p:nvPr/>
          </p:nvSpPr>
          <p:spPr bwMode="auto">
            <a:xfrm>
              <a:off x="6228184" y="1052736"/>
              <a:ext cx="1008112" cy="9361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6165" name="Text Box 5"/>
            <p:cNvSpPr txBox="1">
              <a:spLocks noChangeArrowheads="1"/>
            </p:cNvSpPr>
            <p:nvPr/>
          </p:nvSpPr>
          <p:spPr bwMode="auto">
            <a:xfrm>
              <a:off x="5542446" y="1412776"/>
              <a:ext cx="2497025" cy="307777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b="0">
                  <a:solidFill>
                    <a:srgbClr val="002060"/>
                  </a:solidFill>
                </a:rPr>
                <a:t>Silvicultura</a:t>
              </a:r>
            </a:p>
          </p:txBody>
        </p:sp>
      </p:grp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7235825" y="2492375"/>
            <a:ext cx="2413000" cy="936625"/>
            <a:chOff x="5542446" y="1052736"/>
            <a:chExt cx="2497025" cy="936104"/>
          </a:xfrm>
        </p:grpSpPr>
        <p:sp>
          <p:nvSpPr>
            <p:cNvPr id="6162" name="Oval 6"/>
            <p:cNvSpPr>
              <a:spLocks noChangeArrowheads="1"/>
            </p:cNvSpPr>
            <p:nvPr/>
          </p:nvSpPr>
          <p:spPr bwMode="auto">
            <a:xfrm>
              <a:off x="6228184" y="1052736"/>
              <a:ext cx="1008112" cy="9361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6163" name="Text Box 5"/>
            <p:cNvSpPr txBox="1">
              <a:spLocks noChangeArrowheads="1"/>
            </p:cNvSpPr>
            <p:nvPr/>
          </p:nvSpPr>
          <p:spPr bwMode="auto">
            <a:xfrm>
              <a:off x="5542446" y="1341500"/>
              <a:ext cx="2497025" cy="304631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b="0">
                  <a:solidFill>
                    <a:srgbClr val="002060"/>
                  </a:solidFill>
                </a:rPr>
                <a:t>Ambiente</a:t>
              </a:r>
            </a:p>
          </p:txBody>
        </p:sp>
      </p:grp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7235825" y="3500438"/>
            <a:ext cx="2413000" cy="936625"/>
            <a:chOff x="5542446" y="1052736"/>
            <a:chExt cx="2497025" cy="936104"/>
          </a:xfrm>
        </p:grpSpPr>
        <p:sp>
          <p:nvSpPr>
            <p:cNvPr id="6160" name="Oval 6"/>
            <p:cNvSpPr>
              <a:spLocks noChangeArrowheads="1"/>
            </p:cNvSpPr>
            <p:nvPr/>
          </p:nvSpPr>
          <p:spPr bwMode="auto">
            <a:xfrm>
              <a:off x="6228184" y="1052736"/>
              <a:ext cx="1008112" cy="9361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6161" name="Text Box 5"/>
            <p:cNvSpPr txBox="1">
              <a:spLocks noChangeArrowheads="1"/>
            </p:cNvSpPr>
            <p:nvPr/>
          </p:nvSpPr>
          <p:spPr bwMode="auto">
            <a:xfrm>
              <a:off x="5542446" y="1412898"/>
              <a:ext cx="2497025" cy="304631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b="0">
                  <a:solidFill>
                    <a:srgbClr val="002060"/>
                  </a:solidFill>
                </a:rPr>
                <a:t>Saúde</a:t>
              </a:r>
            </a:p>
          </p:txBody>
        </p:sp>
      </p:grpSp>
      <p:grpSp>
        <p:nvGrpSpPr>
          <p:cNvPr id="6" name="Group 36"/>
          <p:cNvGrpSpPr>
            <a:grpSpLocks/>
          </p:cNvGrpSpPr>
          <p:nvPr/>
        </p:nvGrpSpPr>
        <p:grpSpPr bwMode="auto">
          <a:xfrm>
            <a:off x="6443663" y="4292600"/>
            <a:ext cx="2413000" cy="936625"/>
            <a:chOff x="5467892" y="1052736"/>
            <a:chExt cx="2497025" cy="936104"/>
          </a:xfrm>
        </p:grpSpPr>
        <p:sp>
          <p:nvSpPr>
            <p:cNvPr id="6158" name="Oval 6"/>
            <p:cNvSpPr>
              <a:spLocks noChangeArrowheads="1"/>
            </p:cNvSpPr>
            <p:nvPr/>
          </p:nvSpPr>
          <p:spPr bwMode="auto">
            <a:xfrm>
              <a:off x="6228184" y="1052736"/>
              <a:ext cx="1008112" cy="936104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6159" name="Text Box 5"/>
            <p:cNvSpPr txBox="1">
              <a:spLocks noChangeArrowheads="1"/>
            </p:cNvSpPr>
            <p:nvPr/>
          </p:nvSpPr>
          <p:spPr bwMode="auto">
            <a:xfrm>
              <a:off x="5467892" y="1341500"/>
              <a:ext cx="2497025" cy="304631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fr-FR" sz="1400" b="0">
                  <a:solidFill>
                    <a:srgbClr val="002060"/>
                  </a:solidFill>
                </a:rPr>
                <a:t>Turismo</a:t>
              </a:r>
            </a:p>
          </p:txBody>
        </p:sp>
      </p:grpSp>
      <p:sp>
        <p:nvSpPr>
          <p:cNvPr id="6157" name="Retângulo 1"/>
          <p:cNvSpPr>
            <a:spLocks noChangeArrowheads="1"/>
          </p:cNvSpPr>
          <p:nvPr/>
        </p:nvSpPr>
        <p:spPr bwMode="auto">
          <a:xfrm>
            <a:off x="1030288" y="2971800"/>
            <a:ext cx="4572000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solidFill>
                  <a:srgbClr val="F66014"/>
                </a:solidFill>
              </a:rPr>
              <a:t>Contas</a:t>
            </a:r>
          </a:p>
          <a:p>
            <a:pPr algn="ctr">
              <a:spcBef>
                <a:spcPct val="50000"/>
              </a:spcBef>
            </a:pPr>
            <a:r>
              <a:rPr lang="fr-FR">
                <a:solidFill>
                  <a:srgbClr val="F66014"/>
                </a:solidFill>
              </a:rPr>
              <a:t>Nacionais</a:t>
            </a:r>
            <a:endParaRPr lang="pt-PT">
              <a:solidFill>
                <a:srgbClr val="F66014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ChangeArrowheads="1"/>
          </p:cNvSpPr>
          <p:nvPr/>
        </p:nvSpPr>
        <p:spPr bwMode="auto">
          <a:xfrm>
            <a:off x="169863" y="857250"/>
            <a:ext cx="82423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 eaLnBrk="1" hangingPunct="1"/>
            <a:r>
              <a:rPr lang="pt-PT" b="0">
                <a:solidFill>
                  <a:schemeClr val="tx2"/>
                </a:solidFill>
              </a:rPr>
              <a:t>         </a:t>
            </a:r>
            <a:endParaRPr lang="pt-PT" b="0">
              <a:solidFill>
                <a:schemeClr val="tx2"/>
              </a:solidFill>
              <a:latin typeface="Arial" charset="0"/>
              <a:cs typeface="Times New Roman" pitchFamily="18" charset="0"/>
            </a:endParaRPr>
          </a:p>
        </p:txBody>
      </p:sp>
      <p:sp>
        <p:nvSpPr>
          <p:cNvPr id="7171" name="Text Box 32"/>
          <p:cNvSpPr txBox="1">
            <a:spLocks noChangeArrowheads="1"/>
          </p:cNvSpPr>
          <p:nvPr/>
        </p:nvSpPr>
        <p:spPr bwMode="gray">
          <a:xfrm>
            <a:off x="746125" y="555625"/>
            <a:ext cx="2012950" cy="387350"/>
          </a:xfrm>
          <a:prstGeom prst="rect">
            <a:avLst/>
          </a:prstGeom>
          <a:solidFill>
            <a:srgbClr val="488E27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 anchorCtr="1">
            <a:spAutoFit/>
          </a:bodyPr>
          <a:lstStyle/>
          <a:p>
            <a:pPr marL="190500" indent="-190500" algn="r" defTabSz="957263" eaLnBrk="1" hangingPunct="1">
              <a:lnSpc>
                <a:spcPct val="106000"/>
              </a:lnSpc>
              <a:spcBef>
                <a:spcPts val="1350"/>
              </a:spcBef>
              <a:buFont typeface="Arial" charset="0"/>
              <a:buNone/>
            </a:pPr>
            <a:r>
              <a:rPr lang="pt-PT" sz="2400">
                <a:solidFill>
                  <a:schemeClr val="bg1"/>
                </a:solidFill>
              </a:rPr>
              <a:t>Porquê a CSES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84213" y="1481138"/>
            <a:ext cx="7164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pt-PT" sz="2000">
                <a:solidFill>
                  <a:srgbClr val="F66014"/>
                </a:solidFill>
              </a:rPr>
              <a:t>Reconhecimento estatístico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792163" y="1912938"/>
            <a:ext cx="7561262" cy="381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2000" b="0">
                <a:solidFill>
                  <a:srgbClr val="002060"/>
                </a:solidFill>
              </a:rPr>
              <a:t>(…)</a:t>
            </a:r>
          </a:p>
          <a:p>
            <a:pPr algn="just">
              <a:spcBef>
                <a:spcPct val="50000"/>
              </a:spcBef>
            </a:pPr>
            <a:r>
              <a:rPr lang="pt-PT" sz="2000" b="0">
                <a:solidFill>
                  <a:srgbClr val="002060"/>
                </a:solidFill>
              </a:rPr>
              <a:t>16. Salienta que a medição da economia social é complementar à medição das organizações sem fins lucrativos (OSFL), convida a Comissão e os Estados Membros a promoverem a utilização do Manual da ONU sobre organizações sem fins lucrativos e a </a:t>
            </a:r>
            <a:r>
              <a:rPr lang="pt-PT" sz="2000" b="0" u="sng">
                <a:solidFill>
                  <a:srgbClr val="002060"/>
                </a:solidFill>
              </a:rPr>
              <a:t>prepararem contas satélite que permitam melhorar a visibilidade das OSFL e das organizações da economia social</a:t>
            </a:r>
            <a:r>
              <a:rPr lang="pt-PT" sz="2000" b="0">
                <a:solidFill>
                  <a:srgbClr val="002060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endParaRPr lang="pt-PT" sz="2000" b="0">
              <a:solidFill>
                <a:srgbClr val="002060"/>
              </a:solidFill>
            </a:endParaRPr>
          </a:p>
          <a:p>
            <a:pPr lvl="1" algn="just">
              <a:spcBef>
                <a:spcPct val="50000"/>
              </a:spcBef>
            </a:pPr>
            <a:r>
              <a:rPr lang="pt-PT" sz="1600" b="0">
                <a:solidFill>
                  <a:srgbClr val="002060"/>
                </a:solidFill>
              </a:rPr>
              <a:t>Fonte: </a:t>
            </a:r>
            <a:r>
              <a:rPr lang="pt-PT" sz="1600" b="0" i="1">
                <a:solidFill>
                  <a:srgbClr val="002060"/>
                </a:solidFill>
              </a:rPr>
              <a:t>Resolução do Parlamento Europeu, de 19 de Fevereiro de 2009, sobre a economia social </a:t>
            </a:r>
            <a:r>
              <a:rPr lang="pt-PT" sz="1600" b="0">
                <a:solidFill>
                  <a:srgbClr val="002060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endParaRPr lang="pt-PT" sz="160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2"/>
          <p:cNvSpPr txBox="1">
            <a:spLocks noChangeArrowheads="1"/>
          </p:cNvSpPr>
          <p:nvPr/>
        </p:nvSpPr>
        <p:spPr bwMode="gray">
          <a:xfrm>
            <a:off x="744538" y="555625"/>
            <a:ext cx="2319337" cy="387350"/>
          </a:xfrm>
          <a:prstGeom prst="rect">
            <a:avLst/>
          </a:prstGeom>
          <a:solidFill>
            <a:srgbClr val="488E27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 anchorCtr="1">
            <a:spAutoFit/>
          </a:bodyPr>
          <a:lstStyle/>
          <a:p>
            <a:pPr marL="190500" indent="-190500" algn="r" defTabSz="957263" eaLnBrk="1" hangingPunct="1">
              <a:lnSpc>
                <a:spcPct val="106000"/>
              </a:lnSpc>
              <a:spcBef>
                <a:spcPts val="1350"/>
              </a:spcBef>
              <a:buFont typeface="Arial" charset="0"/>
              <a:buNone/>
            </a:pPr>
            <a:r>
              <a:rPr lang="pt-PT" sz="2400">
                <a:solidFill>
                  <a:schemeClr val="bg1"/>
                </a:solidFill>
              </a:rPr>
              <a:t>Objetivo da CSES</a:t>
            </a:r>
          </a:p>
        </p:txBody>
      </p:sp>
      <p:sp>
        <p:nvSpPr>
          <p:cNvPr id="8195" name="Retângulo 1"/>
          <p:cNvSpPr>
            <a:spLocks noChangeArrowheads="1"/>
          </p:cNvSpPr>
          <p:nvPr/>
        </p:nvSpPr>
        <p:spPr bwMode="auto">
          <a:xfrm>
            <a:off x="431800" y="2068513"/>
            <a:ext cx="7718425" cy="392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357313" lvl="1" indent="-188913">
              <a:spcBef>
                <a:spcPct val="20000"/>
              </a:spcBef>
              <a:buClr>
                <a:srgbClr val="488E27"/>
              </a:buClr>
              <a:buFontTx/>
              <a:buChar char="o"/>
              <a:tabLst>
                <a:tab pos="363538" algn="l"/>
                <a:tab pos="446088" algn="l"/>
                <a:tab pos="447675" algn="l"/>
                <a:tab pos="811213" algn="l"/>
                <a:tab pos="1341438" algn="l"/>
              </a:tabLst>
            </a:pPr>
            <a:r>
              <a:rPr lang="pt-PT" sz="2000" b="0">
                <a:solidFill>
                  <a:srgbClr val="002060"/>
                </a:solidFill>
              </a:rPr>
              <a:t>Obter indicadores que permitam medir a importância da Economia Social </a:t>
            </a:r>
          </a:p>
          <a:p>
            <a:pPr marL="1357313" lvl="1" indent="-188913">
              <a:spcBef>
                <a:spcPct val="20000"/>
              </a:spcBef>
              <a:buClr>
                <a:srgbClr val="488E27"/>
              </a:buClr>
              <a:buFontTx/>
              <a:buChar char="o"/>
              <a:tabLst>
                <a:tab pos="363538" algn="l"/>
                <a:tab pos="446088" algn="l"/>
                <a:tab pos="447675" algn="l"/>
                <a:tab pos="811213" algn="l"/>
                <a:tab pos="1341438" algn="l"/>
              </a:tabLst>
            </a:pPr>
            <a:r>
              <a:rPr lang="pt-PT" sz="2000" b="0">
                <a:solidFill>
                  <a:srgbClr val="002060"/>
                </a:solidFill>
              </a:rPr>
              <a:t>Conhecer os processos produtivos e os fluxos de bens e serviços por:</a:t>
            </a:r>
          </a:p>
          <a:p>
            <a:pPr marL="349250" indent="365125">
              <a:spcBef>
                <a:spcPct val="20000"/>
              </a:spcBef>
              <a:buClr>
                <a:srgbClr val="488E27"/>
              </a:buClr>
              <a:tabLst>
                <a:tab pos="363538" algn="l"/>
                <a:tab pos="446088" algn="l"/>
                <a:tab pos="447675" algn="l"/>
                <a:tab pos="811213" algn="l"/>
                <a:tab pos="1341438" algn="l"/>
              </a:tabLst>
            </a:pPr>
            <a:r>
              <a:rPr lang="pt-PT" sz="2000" b="0">
                <a:solidFill>
                  <a:srgbClr val="002060"/>
                </a:solidFill>
              </a:rPr>
              <a:t>                - Ramo de atividade (NACE, CAE Rev. 3)</a:t>
            </a:r>
          </a:p>
          <a:p>
            <a:pPr marL="349250" indent="365125">
              <a:spcBef>
                <a:spcPct val="20000"/>
              </a:spcBef>
              <a:buClr>
                <a:srgbClr val="488E27"/>
              </a:buClr>
              <a:tabLst>
                <a:tab pos="363538" algn="l"/>
                <a:tab pos="446088" algn="l"/>
                <a:tab pos="447675" algn="l"/>
                <a:tab pos="811213" algn="l"/>
                <a:tab pos="1341438" algn="l"/>
              </a:tabLst>
            </a:pPr>
            <a:r>
              <a:rPr lang="pt-PT" sz="2000" b="0">
                <a:solidFill>
                  <a:srgbClr val="002060"/>
                </a:solidFill>
              </a:rPr>
              <a:t>                - Por forma jurídica (FUE, classificação de 2009)</a:t>
            </a:r>
          </a:p>
          <a:p>
            <a:pPr marL="349250" indent="365125">
              <a:spcBef>
                <a:spcPct val="20000"/>
              </a:spcBef>
              <a:buClr>
                <a:srgbClr val="488E27"/>
              </a:buClr>
              <a:tabLst>
                <a:tab pos="363538" algn="l"/>
                <a:tab pos="446088" algn="l"/>
                <a:tab pos="447675" algn="l"/>
                <a:tab pos="811213" algn="l"/>
                <a:tab pos="1341438" algn="l"/>
              </a:tabLst>
            </a:pPr>
            <a:r>
              <a:rPr lang="pt-PT" sz="2000" b="0">
                <a:solidFill>
                  <a:srgbClr val="002060"/>
                </a:solidFill>
              </a:rPr>
              <a:t>                - Sector Institucional das Contas Nacionais</a:t>
            </a:r>
          </a:p>
          <a:p>
            <a:pPr marL="349250" indent="365125">
              <a:spcBef>
                <a:spcPct val="20000"/>
              </a:spcBef>
              <a:buClr>
                <a:srgbClr val="488E27"/>
              </a:buClr>
              <a:tabLst>
                <a:tab pos="363538" algn="l"/>
                <a:tab pos="446088" algn="l"/>
                <a:tab pos="447675" algn="l"/>
                <a:tab pos="811213" algn="l"/>
                <a:tab pos="1341438" algn="l"/>
              </a:tabLst>
            </a:pPr>
            <a:r>
              <a:rPr lang="pt-PT" sz="2000" b="0">
                <a:solidFill>
                  <a:srgbClr val="002060"/>
                </a:solidFill>
              </a:rPr>
              <a:t>                - CAOES (Classificação das Atividades das Organizações</a:t>
            </a:r>
          </a:p>
          <a:p>
            <a:pPr marL="349250" indent="365125">
              <a:spcBef>
                <a:spcPct val="20000"/>
              </a:spcBef>
              <a:buClr>
                <a:srgbClr val="488E27"/>
              </a:buClr>
              <a:tabLst>
                <a:tab pos="363538" algn="l"/>
                <a:tab pos="446088" algn="l"/>
                <a:tab pos="447675" algn="l"/>
                <a:tab pos="811213" algn="l"/>
                <a:tab pos="1341438" algn="l"/>
              </a:tabLst>
            </a:pPr>
            <a:r>
              <a:rPr lang="pt-PT" sz="2000" b="0">
                <a:solidFill>
                  <a:srgbClr val="002060"/>
                </a:solidFill>
              </a:rPr>
              <a:t>                  da Economia Social)</a:t>
            </a:r>
          </a:p>
          <a:p>
            <a:pPr marL="1357313" lvl="1" indent="-188913">
              <a:spcBef>
                <a:spcPct val="20000"/>
              </a:spcBef>
              <a:buClr>
                <a:srgbClr val="488E27"/>
              </a:buClr>
              <a:buFontTx/>
              <a:buChar char="o"/>
              <a:tabLst>
                <a:tab pos="363538" algn="l"/>
                <a:tab pos="446088" algn="l"/>
                <a:tab pos="447675" algn="l"/>
                <a:tab pos="811213" algn="l"/>
                <a:tab pos="1341438" algn="l"/>
              </a:tabLst>
            </a:pPr>
            <a:r>
              <a:rPr lang="pt-PT" sz="2000" b="0">
                <a:solidFill>
                  <a:srgbClr val="002060"/>
                </a:solidFill>
              </a:rPr>
              <a:t>Conhecer informação relativa ao mercado de trabalho</a:t>
            </a:r>
          </a:p>
          <a:p>
            <a:pPr marL="1357313" lvl="1" indent="-188913">
              <a:spcBef>
                <a:spcPct val="20000"/>
              </a:spcBef>
              <a:buClr>
                <a:srgbClr val="2D6823"/>
              </a:buClr>
              <a:tabLst>
                <a:tab pos="363538" algn="l"/>
                <a:tab pos="446088" algn="l"/>
                <a:tab pos="447675" algn="l"/>
                <a:tab pos="811213" algn="l"/>
                <a:tab pos="1341438" algn="l"/>
              </a:tabLst>
            </a:pPr>
            <a:r>
              <a:rPr lang="pt-PT" sz="2000" b="0">
                <a:solidFill>
                  <a:srgbClr val="003F56"/>
                </a:solidFill>
              </a:rPr>
              <a:t>          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84213" y="1481138"/>
            <a:ext cx="716438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50000"/>
              </a:spcBef>
            </a:pPr>
            <a:r>
              <a:rPr lang="pt-PT" sz="2000">
                <a:solidFill>
                  <a:srgbClr val="F66014"/>
                </a:solidFill>
              </a:rPr>
              <a:t>Construir um instrumento analítico para: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32"/>
          <p:cNvSpPr txBox="1">
            <a:spLocks noChangeArrowheads="1"/>
          </p:cNvSpPr>
          <p:nvPr/>
        </p:nvSpPr>
        <p:spPr bwMode="gray">
          <a:xfrm>
            <a:off x="744538" y="555625"/>
            <a:ext cx="4338637" cy="387350"/>
          </a:xfrm>
          <a:prstGeom prst="rect">
            <a:avLst/>
          </a:prstGeom>
          <a:solidFill>
            <a:srgbClr val="488E27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 anchorCtr="1">
            <a:spAutoFit/>
          </a:bodyPr>
          <a:lstStyle/>
          <a:p>
            <a:pPr marL="190500" indent="-190500" algn="r" defTabSz="957263" eaLnBrk="1" hangingPunct="1">
              <a:lnSpc>
                <a:spcPct val="106000"/>
              </a:lnSpc>
              <a:spcBef>
                <a:spcPts val="1350"/>
              </a:spcBef>
              <a:buFont typeface="Arial" charset="0"/>
              <a:buNone/>
            </a:pPr>
            <a:r>
              <a:rPr lang="pt-PT" sz="2400">
                <a:solidFill>
                  <a:schemeClr val="bg1"/>
                </a:solidFill>
              </a:rPr>
              <a:t>A construção do Universo da CSES</a:t>
            </a:r>
          </a:p>
        </p:txBody>
      </p:sp>
      <p:sp>
        <p:nvSpPr>
          <p:cNvPr id="9219" name="Rectangle 400"/>
          <p:cNvSpPr>
            <a:spLocks noChangeArrowheads="1"/>
          </p:cNvSpPr>
          <p:nvPr/>
        </p:nvSpPr>
        <p:spPr bwMode="auto">
          <a:xfrm>
            <a:off x="666750" y="1073150"/>
            <a:ext cx="324643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2000" b="0">
                <a:solidFill>
                  <a:srgbClr val="CC301F"/>
                </a:solidFill>
              </a:rPr>
              <a:t> </a:t>
            </a:r>
            <a:r>
              <a:rPr lang="pt-PT" sz="2000">
                <a:solidFill>
                  <a:srgbClr val="F66014"/>
                </a:solidFill>
              </a:rPr>
              <a:t>Delimitação concetual</a:t>
            </a:r>
          </a:p>
        </p:txBody>
      </p:sp>
      <p:sp>
        <p:nvSpPr>
          <p:cNvPr id="9220" name="Retângulo 1"/>
          <p:cNvSpPr>
            <a:spLocks noChangeArrowheads="1"/>
          </p:cNvSpPr>
          <p:nvPr/>
        </p:nvSpPr>
        <p:spPr bwMode="auto">
          <a:xfrm>
            <a:off x="679450" y="1806575"/>
            <a:ext cx="8126413" cy="420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50000"/>
              </a:spcBef>
            </a:pPr>
            <a:r>
              <a:rPr lang="pt-PT" sz="2000">
                <a:solidFill>
                  <a:srgbClr val="002060"/>
                </a:solidFill>
              </a:rPr>
              <a:t>Características comuns das organizações da Economia Social</a:t>
            </a:r>
          </a:p>
          <a:p>
            <a:pPr marL="342900" indent="-342900" algn="just">
              <a:spcBef>
                <a:spcPct val="50000"/>
              </a:spcBef>
              <a:buFontTx/>
              <a:buChar char="•"/>
            </a:pPr>
            <a:r>
              <a:rPr lang="pt-PT" sz="2000" b="0">
                <a:solidFill>
                  <a:srgbClr val="002060"/>
                </a:solidFill>
              </a:rPr>
              <a:t>Privadas;</a:t>
            </a:r>
          </a:p>
          <a:p>
            <a:pPr marL="342900" indent="-342900" algn="just">
              <a:spcBef>
                <a:spcPct val="50000"/>
              </a:spcBef>
              <a:buFontTx/>
              <a:buChar char="•"/>
            </a:pPr>
            <a:r>
              <a:rPr lang="pt-PT" sz="2000" b="0">
                <a:solidFill>
                  <a:srgbClr val="002060"/>
                </a:solidFill>
              </a:rPr>
              <a:t>Organizadas formalmente (personalidade jurídica);</a:t>
            </a:r>
          </a:p>
          <a:p>
            <a:pPr marL="342900" indent="-342900" algn="just">
              <a:spcBef>
                <a:spcPct val="50000"/>
              </a:spcBef>
              <a:buFontTx/>
              <a:buChar char="•"/>
            </a:pPr>
            <a:r>
              <a:rPr lang="pt-PT" sz="2000" b="0">
                <a:solidFill>
                  <a:srgbClr val="002060"/>
                </a:solidFill>
              </a:rPr>
              <a:t>Autonomia de decisão;</a:t>
            </a:r>
          </a:p>
          <a:p>
            <a:pPr marL="342900" indent="-342900" algn="just">
              <a:spcBef>
                <a:spcPct val="50000"/>
              </a:spcBef>
              <a:buFontTx/>
              <a:buChar char="•"/>
            </a:pPr>
            <a:r>
              <a:rPr lang="pt-PT" sz="2000" b="0">
                <a:solidFill>
                  <a:srgbClr val="002060"/>
                </a:solidFill>
              </a:rPr>
              <a:t>Liberdade de adesão (sem filiação obrigatória);</a:t>
            </a:r>
          </a:p>
          <a:p>
            <a:pPr marL="342900" indent="-342900" algn="just">
              <a:spcBef>
                <a:spcPct val="50000"/>
              </a:spcBef>
              <a:buFontTx/>
              <a:buChar char="•"/>
            </a:pPr>
            <a:r>
              <a:rPr lang="pt-PT" sz="2000" b="0">
                <a:solidFill>
                  <a:srgbClr val="002060"/>
                </a:solidFill>
              </a:rPr>
              <a:t>Distribuição de benefícios/excedentes de acordo com as atividades que os membros realizam (nunca em função do capital ou de quotas);</a:t>
            </a:r>
          </a:p>
          <a:p>
            <a:pPr marL="342900" indent="-342900" algn="just">
              <a:spcBef>
                <a:spcPct val="50000"/>
              </a:spcBef>
              <a:buFontTx/>
              <a:buChar char="•"/>
            </a:pPr>
            <a:r>
              <a:rPr lang="pt-PT" sz="2000" b="0">
                <a:solidFill>
                  <a:srgbClr val="002060"/>
                </a:solidFill>
              </a:rPr>
              <a:t>Objetivo da atividade económica: satisfação das necessidades de famílias/pessoas (“</a:t>
            </a:r>
            <a:r>
              <a:rPr lang="pt-PT" sz="2000" b="0" i="1">
                <a:solidFill>
                  <a:srgbClr val="002060"/>
                </a:solidFill>
              </a:rPr>
              <a:t>organizações de pessoas, não de capital”</a:t>
            </a:r>
            <a:r>
              <a:rPr lang="pt-PT" sz="2000" b="0">
                <a:solidFill>
                  <a:srgbClr val="002060"/>
                </a:solidFill>
              </a:rPr>
              <a:t>);</a:t>
            </a:r>
          </a:p>
          <a:p>
            <a:pPr marL="342900" indent="-342900" algn="just">
              <a:spcBef>
                <a:spcPct val="50000"/>
              </a:spcBef>
              <a:buFontTx/>
              <a:buChar char="•"/>
            </a:pPr>
            <a:r>
              <a:rPr lang="pt-PT" sz="2000" b="0">
                <a:solidFill>
                  <a:srgbClr val="002060"/>
                </a:solidFill>
              </a:rPr>
              <a:t>Organizações democráticas (uma pessoa, um voto).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32"/>
          <p:cNvSpPr txBox="1">
            <a:spLocks noChangeArrowheads="1"/>
          </p:cNvSpPr>
          <p:nvPr/>
        </p:nvSpPr>
        <p:spPr bwMode="gray">
          <a:xfrm>
            <a:off x="744538" y="555625"/>
            <a:ext cx="4338637" cy="387350"/>
          </a:xfrm>
          <a:prstGeom prst="rect">
            <a:avLst/>
          </a:prstGeom>
          <a:solidFill>
            <a:srgbClr val="488E27"/>
          </a:solidFill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 anchorCtr="1">
            <a:spAutoFit/>
          </a:bodyPr>
          <a:lstStyle/>
          <a:p>
            <a:pPr marL="190500" indent="-190500" algn="r" defTabSz="957263" eaLnBrk="1" hangingPunct="1">
              <a:lnSpc>
                <a:spcPct val="106000"/>
              </a:lnSpc>
              <a:spcBef>
                <a:spcPts val="1350"/>
              </a:spcBef>
              <a:buFont typeface="Arial" charset="0"/>
              <a:buNone/>
            </a:pPr>
            <a:r>
              <a:rPr lang="pt-PT" sz="2400">
                <a:solidFill>
                  <a:schemeClr val="bg1"/>
                </a:solidFill>
              </a:rPr>
              <a:t>A construção do Universo da CSES</a:t>
            </a:r>
          </a:p>
        </p:txBody>
      </p:sp>
      <p:sp>
        <p:nvSpPr>
          <p:cNvPr id="6" name="Rectangle 400"/>
          <p:cNvSpPr>
            <a:spLocks noChangeArrowheads="1"/>
          </p:cNvSpPr>
          <p:nvPr/>
        </p:nvSpPr>
        <p:spPr bwMode="auto">
          <a:xfrm>
            <a:off x="2497138" y="1687513"/>
            <a:ext cx="6989762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>
              <a:defRPr/>
            </a:pPr>
            <a:r>
              <a:rPr lang="pt-PT" sz="2000" dirty="0">
                <a:solidFill>
                  <a:srgbClr val="002060"/>
                </a:solidFill>
                <a:latin typeface="+mj-lt"/>
              </a:rPr>
              <a:t>O que é a Economia Social?</a:t>
            </a:r>
          </a:p>
        </p:txBody>
      </p:sp>
      <p:sp>
        <p:nvSpPr>
          <p:cNvPr id="8" name="TextBox 20"/>
          <p:cNvSpPr txBox="1">
            <a:spLocks noChangeArrowheads="1"/>
          </p:cNvSpPr>
          <p:nvPr/>
        </p:nvSpPr>
        <p:spPr bwMode="auto">
          <a:xfrm>
            <a:off x="666750" y="2747963"/>
            <a:ext cx="7505700" cy="295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PT" sz="2000" b="0">
                <a:solidFill>
                  <a:srgbClr val="002060"/>
                </a:solidFill>
              </a:rPr>
              <a:t>“Conjunto de empresas privadas, organizadas formalmente, com autonomia de decisão e liberdade de adesão, criadas para satisfazer as necessidades dos seus membros através do </a:t>
            </a:r>
            <a:r>
              <a:rPr lang="pt-PT" sz="2000" b="0">
                <a:solidFill>
                  <a:srgbClr val="F66014"/>
                </a:solidFill>
              </a:rPr>
              <a:t>mercado</a:t>
            </a:r>
            <a:r>
              <a:rPr lang="pt-PT" sz="2000" b="0">
                <a:solidFill>
                  <a:srgbClr val="002060"/>
                </a:solidFill>
              </a:rPr>
              <a:t>, produzindo bens e serviços, assegurando o financiamento, onde o processo de tomada de decisão e distribuição de benefícios ou excedentes pelos membros não estão diretamente ligados ao capital ou quotizações de  cada um, correspondendo a cada membro um voto. </a:t>
            </a:r>
          </a:p>
          <a:p>
            <a:endParaRPr lang="pt-PT" sz="2000" b="0">
              <a:solidFill>
                <a:srgbClr val="002060"/>
              </a:solidFill>
            </a:endParaRPr>
          </a:p>
          <a:p>
            <a:pPr algn="ctr"/>
            <a:r>
              <a:rPr lang="pt-PT" sz="1400" b="0">
                <a:solidFill>
                  <a:srgbClr val="7F7F7F"/>
                </a:solidFill>
              </a:rPr>
              <a:t>(</a:t>
            </a:r>
            <a:r>
              <a:rPr lang="fr-FR" sz="1400" b="0">
                <a:solidFill>
                  <a:srgbClr val="7F7F7F"/>
                </a:solidFill>
              </a:rPr>
              <a:t>Centre International de Recherches et d'Information sur l'Economie Publique, Sociale et Coopérative - </a:t>
            </a:r>
            <a:r>
              <a:rPr lang="pt-PT" sz="1400" b="0">
                <a:solidFill>
                  <a:srgbClr val="7F7F7F"/>
                </a:solidFill>
              </a:rPr>
              <a:t>CIRIEC, 2006) </a:t>
            </a:r>
          </a:p>
        </p:txBody>
      </p:sp>
      <p:sp>
        <p:nvSpPr>
          <p:cNvPr id="10245" name="Rectangle 400"/>
          <p:cNvSpPr>
            <a:spLocks noChangeArrowheads="1"/>
          </p:cNvSpPr>
          <p:nvPr/>
        </p:nvSpPr>
        <p:spPr bwMode="auto">
          <a:xfrm>
            <a:off x="666750" y="1073150"/>
            <a:ext cx="3246438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PT" sz="2000" b="0">
                <a:solidFill>
                  <a:srgbClr val="CC301F"/>
                </a:solidFill>
              </a:rPr>
              <a:t> </a:t>
            </a:r>
            <a:r>
              <a:rPr lang="pt-PT" sz="2000">
                <a:solidFill>
                  <a:srgbClr val="F66014"/>
                </a:solidFill>
              </a:rPr>
              <a:t>Delimitação concetual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</p:bld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690</Words>
  <Application>Microsoft Office PowerPoint</Application>
  <PresentationFormat>Apresentação no Ecrã (4:3)</PresentationFormat>
  <Paragraphs>106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dos diapositivos</vt:lpstr>
      </vt:variant>
      <vt:variant>
        <vt:i4>16</vt:i4>
      </vt:variant>
    </vt:vector>
  </HeadingPairs>
  <TitlesOfParts>
    <vt:vector size="17" baseType="lpstr">
      <vt:lpstr>Tema do Office</vt:lpstr>
      <vt:lpstr>Diapositivo 1</vt:lpstr>
      <vt:lpstr>Diapositivo 2</vt:lpstr>
      <vt:lpstr>Diapositivo 3</vt:lpstr>
      <vt:lpstr>Diapositivo 4</vt:lpstr>
      <vt:lpstr>Diapositivo 5</vt:lpstr>
      <vt:lpstr>Diapositivo 6</vt:lpstr>
      <vt:lpstr>Diapositivo 7</vt:lpstr>
      <vt:lpstr>Diapositivo 8</vt:lpstr>
      <vt:lpstr>Diapositivo 9</vt:lpstr>
      <vt:lpstr>Diapositivo 10</vt:lpstr>
      <vt:lpstr>Diapositivo 11</vt:lpstr>
      <vt:lpstr>Diapositivo 12</vt:lpstr>
      <vt:lpstr>Diapositivo 13</vt:lpstr>
      <vt:lpstr>Diapositivo 14</vt:lpstr>
      <vt:lpstr>Diapositivo 15</vt:lpstr>
      <vt:lpstr>Diapositivo 16</vt:lpstr>
    </vt:vector>
  </TitlesOfParts>
  <Company>Iscsp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jcaeiro</dc:creator>
  <cp:lastModifiedBy>jcaeiro</cp:lastModifiedBy>
  <cp:revision>1</cp:revision>
  <dcterms:created xsi:type="dcterms:W3CDTF">2013-11-20T12:14:44Z</dcterms:created>
  <dcterms:modified xsi:type="dcterms:W3CDTF">2013-11-20T12:16:28Z</dcterms:modified>
</cp:coreProperties>
</file>